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Arimo"/>
      <p:regular r:id="rId14"/>
      <p:bold r:id="rId15"/>
      <p:italic r:id="rId16"/>
      <p:boldItalic r:id="rId17"/>
    </p:embeddedFont>
    <p:embeddedFont>
      <p:font typeface="Arsenal"/>
      <p:bold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rimo-bold.fntdata"/><Relationship Id="rId14" Type="http://schemas.openxmlformats.org/officeDocument/2006/relationships/font" Target="fonts/Arimo-regular.fntdata"/><Relationship Id="rId17" Type="http://schemas.openxmlformats.org/officeDocument/2006/relationships/font" Target="fonts/Arimo-boldItalic.fntdata"/><Relationship Id="rId16" Type="http://schemas.openxmlformats.org/officeDocument/2006/relationships/font" Target="fonts/Arimo-italic.fntdata"/><Relationship Id="rId5" Type="http://schemas.openxmlformats.org/officeDocument/2006/relationships/notesMaster" Target="notesMasters/notesMaster1.xml"/><Relationship Id="rId19" Type="http://schemas.openxmlformats.org/officeDocument/2006/relationships/font" Target="fonts/Arsenal-boldItalic.fntdata"/><Relationship Id="rId6" Type="http://schemas.openxmlformats.org/officeDocument/2006/relationships/slide" Target="slides/slide1.xml"/><Relationship Id="rId18" Type="http://schemas.openxmlformats.org/officeDocument/2006/relationships/font" Target="fonts/Arsenal-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170a01a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28170a01aa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170a01a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28170a01aa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170a01aa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28170a01aa9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8170a01aa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28170a01aa9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170a01aa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28170a01aa9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170a01aa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8170a01aa9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170a01aa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8170a01aa9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8170a01a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8170a01aa9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static.nomic.ai/pubmed.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04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6"/>
            <a:ext cx="9144000" cy="5143500"/>
          </a:xfrm>
          <a:prstGeom prst="rect">
            <a:avLst/>
          </a:prstGeom>
          <a:noFill/>
          <a:ln>
            <a:noFill/>
          </a:ln>
        </p:spPr>
      </p:pic>
      <p:sp>
        <p:nvSpPr>
          <p:cNvPr id="55" name="Google Shape;55;p13"/>
          <p:cNvSpPr txBox="1"/>
          <p:nvPr/>
        </p:nvSpPr>
        <p:spPr>
          <a:xfrm>
            <a:off x="1770145" y="480067"/>
            <a:ext cx="6859500" cy="1847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 sz="7500">
                <a:solidFill>
                  <a:srgbClr val="FFFFFF"/>
                </a:solidFill>
                <a:latin typeface="Arsenal"/>
                <a:ea typeface="Arsenal"/>
                <a:cs typeface="Arsenal"/>
                <a:sym typeface="Arsenal"/>
              </a:rPr>
              <a:t>t-SNE Project Overview</a:t>
            </a:r>
            <a:endParaRPr sz="700"/>
          </a:p>
        </p:txBody>
      </p:sp>
      <p:sp>
        <p:nvSpPr>
          <p:cNvPr id="56" name="Google Shape;56;p13"/>
          <p:cNvSpPr txBox="1"/>
          <p:nvPr/>
        </p:nvSpPr>
        <p:spPr>
          <a:xfrm>
            <a:off x="1770150" y="2462213"/>
            <a:ext cx="4516500" cy="277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800">
                <a:solidFill>
                  <a:srgbClr val="FFFFFF"/>
                </a:solidFill>
                <a:latin typeface="Arimo"/>
                <a:ea typeface="Arimo"/>
                <a:cs typeface="Arimo"/>
                <a:sym typeface="Arimo"/>
              </a:rPr>
              <a:t>Erika von Kirchbach</a:t>
            </a:r>
            <a:endParaRPr sz="700">
              <a:latin typeface="Arimo"/>
              <a:ea typeface="Arimo"/>
              <a:cs typeface="Arimo"/>
              <a:sym typeface="Arimo"/>
            </a:endParaRPr>
          </a:p>
        </p:txBody>
      </p:sp>
      <p:sp>
        <p:nvSpPr>
          <p:cNvPr id="57" name="Google Shape;57;p13"/>
          <p:cNvSpPr/>
          <p:nvPr/>
        </p:nvSpPr>
        <p:spPr>
          <a:xfrm>
            <a:off x="0" y="4"/>
            <a:ext cx="1342800" cy="5143500"/>
          </a:xfrm>
          <a:prstGeom prst="rect">
            <a:avLst/>
          </a:prstGeom>
          <a:solidFill>
            <a:srgbClr val="83A2C7"/>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040"/>
        </a:solidFill>
      </p:bgPr>
    </p:bg>
    <p:spTree>
      <p:nvGrpSpPr>
        <p:cNvPr id="61" name="Shape 61"/>
        <p:cNvGrpSpPr/>
        <p:nvPr/>
      </p:nvGrpSpPr>
      <p:grpSpPr>
        <a:xfrm>
          <a:off x="0" y="0"/>
          <a:ext cx="0" cy="0"/>
          <a:chOff x="0" y="0"/>
          <a:chExt cx="0" cy="0"/>
        </a:xfrm>
      </p:grpSpPr>
      <p:sp>
        <p:nvSpPr>
          <p:cNvPr id="62" name="Google Shape;62;p14"/>
          <p:cNvSpPr txBox="1"/>
          <p:nvPr/>
        </p:nvSpPr>
        <p:spPr>
          <a:xfrm>
            <a:off x="4768318" y="1952070"/>
            <a:ext cx="3861300" cy="16161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 sz="1300">
                <a:solidFill>
                  <a:srgbClr val="FFFFFF"/>
                </a:solidFill>
                <a:latin typeface="Arimo"/>
                <a:ea typeface="Arimo"/>
                <a:cs typeface="Arimo"/>
                <a:sym typeface="Arimo"/>
              </a:rPr>
              <a:t>This project will help to visualize thousands of documents and their inter-document </a:t>
            </a:r>
            <a:r>
              <a:rPr b="1" i="1" lang="en" sz="1500">
                <a:solidFill>
                  <a:srgbClr val="FFFFFF"/>
                </a:solidFill>
                <a:latin typeface="Arimo"/>
                <a:ea typeface="Arimo"/>
                <a:cs typeface="Arimo"/>
                <a:sym typeface="Arimo"/>
              </a:rPr>
              <a:t>relationships</a:t>
            </a:r>
            <a:r>
              <a:rPr b="1" i="1" lang="en" sz="1300">
                <a:solidFill>
                  <a:srgbClr val="FFFFFF"/>
                </a:solidFill>
                <a:latin typeface="Arimo"/>
                <a:ea typeface="Arimo"/>
                <a:cs typeface="Arimo"/>
                <a:sym typeface="Arimo"/>
              </a:rPr>
              <a:t> </a:t>
            </a:r>
            <a:r>
              <a:rPr lang="en" sz="1300">
                <a:solidFill>
                  <a:srgbClr val="FFFFFF"/>
                </a:solidFill>
                <a:latin typeface="Arimo"/>
                <a:ea typeface="Arimo"/>
                <a:cs typeface="Arimo"/>
                <a:sym typeface="Arimo"/>
              </a:rPr>
              <a:t>and any possible </a:t>
            </a:r>
            <a:r>
              <a:rPr b="1" i="1" lang="en" sz="1500">
                <a:solidFill>
                  <a:srgbClr val="FFFFFF"/>
                </a:solidFill>
                <a:latin typeface="Arimo"/>
                <a:ea typeface="Arimo"/>
                <a:cs typeface="Arimo"/>
                <a:sym typeface="Arimo"/>
              </a:rPr>
              <a:t>hidden trends</a:t>
            </a:r>
            <a:r>
              <a:rPr b="1" i="1" lang="en" sz="1300">
                <a:solidFill>
                  <a:srgbClr val="FFFFFF"/>
                </a:solidFill>
                <a:latin typeface="Arimo"/>
                <a:ea typeface="Arimo"/>
                <a:cs typeface="Arimo"/>
                <a:sym typeface="Arimo"/>
              </a:rPr>
              <a:t>.</a:t>
            </a:r>
            <a:endParaRPr sz="1300">
              <a:solidFill>
                <a:srgbClr val="FFFFFF"/>
              </a:solidFill>
              <a:latin typeface="Arimo"/>
              <a:ea typeface="Arimo"/>
              <a:cs typeface="Arimo"/>
              <a:sym typeface="Arimo"/>
            </a:endParaRPr>
          </a:p>
          <a:p>
            <a:pPr indent="0" lvl="0" marL="0" marR="0" rtl="0" algn="just">
              <a:lnSpc>
                <a:spcPct val="115000"/>
              </a:lnSpc>
              <a:spcBef>
                <a:spcPts val="0"/>
              </a:spcBef>
              <a:spcAft>
                <a:spcPts val="0"/>
              </a:spcAft>
              <a:buNone/>
            </a:pPr>
            <a:r>
              <a:t/>
            </a:r>
            <a:endParaRPr sz="1300">
              <a:solidFill>
                <a:srgbClr val="FFFFFF"/>
              </a:solidFill>
              <a:latin typeface="Arimo"/>
              <a:ea typeface="Arimo"/>
              <a:cs typeface="Arimo"/>
              <a:sym typeface="Arimo"/>
            </a:endParaRPr>
          </a:p>
          <a:p>
            <a:pPr indent="0" lvl="0" marL="0" marR="0" rtl="0" algn="just">
              <a:lnSpc>
                <a:spcPct val="115000"/>
              </a:lnSpc>
              <a:spcBef>
                <a:spcPts val="0"/>
              </a:spcBef>
              <a:spcAft>
                <a:spcPts val="0"/>
              </a:spcAft>
              <a:buNone/>
            </a:pPr>
            <a:r>
              <a:rPr lang="en" sz="1300">
                <a:solidFill>
                  <a:srgbClr val="FFFFFF"/>
                </a:solidFill>
                <a:latin typeface="Arimo"/>
                <a:ea typeface="Arimo"/>
                <a:cs typeface="Arimo"/>
                <a:sym typeface="Arimo"/>
              </a:rPr>
              <a:t>Due to the use of entity extraction, filtering can be done that allows this project to  be used across many departments.</a:t>
            </a:r>
            <a:endParaRPr sz="1300">
              <a:solidFill>
                <a:srgbClr val="FFFFFF"/>
              </a:solidFill>
              <a:latin typeface="Arimo"/>
              <a:ea typeface="Arimo"/>
              <a:cs typeface="Arimo"/>
              <a:sym typeface="Arimo"/>
            </a:endParaRPr>
          </a:p>
        </p:txBody>
      </p:sp>
      <p:sp>
        <p:nvSpPr>
          <p:cNvPr id="63" name="Google Shape;63;p14"/>
          <p:cNvSpPr txBox="1"/>
          <p:nvPr/>
        </p:nvSpPr>
        <p:spPr>
          <a:xfrm>
            <a:off x="4768318" y="959406"/>
            <a:ext cx="3861300" cy="6096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lang="en" sz="4000">
                <a:solidFill>
                  <a:srgbClr val="FFFFFF"/>
                </a:solidFill>
                <a:latin typeface="Arsenal"/>
                <a:ea typeface="Arsenal"/>
                <a:cs typeface="Arsenal"/>
                <a:sym typeface="Arsenal"/>
              </a:rPr>
              <a:t>PURPOSE</a:t>
            </a:r>
            <a:endParaRPr sz="700"/>
          </a:p>
        </p:txBody>
      </p:sp>
      <p:sp>
        <p:nvSpPr>
          <p:cNvPr id="64" name="Google Shape;64;p14"/>
          <p:cNvSpPr/>
          <p:nvPr/>
        </p:nvSpPr>
        <p:spPr>
          <a:xfrm>
            <a:off x="0" y="0"/>
            <a:ext cx="626100" cy="5143500"/>
          </a:xfrm>
          <a:prstGeom prst="rect">
            <a:avLst/>
          </a:prstGeom>
          <a:solidFill>
            <a:srgbClr val="034ECC"/>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pic>
        <p:nvPicPr>
          <p:cNvPr id="65" name="Google Shape;65;p14"/>
          <p:cNvPicPr preferRelativeResize="0"/>
          <p:nvPr/>
        </p:nvPicPr>
        <p:blipFill>
          <a:blip r:embed="rId3">
            <a:alphaModFix/>
          </a:blip>
          <a:stretch>
            <a:fillRect/>
          </a:stretch>
        </p:blipFill>
        <p:spPr>
          <a:xfrm>
            <a:off x="354000" y="959400"/>
            <a:ext cx="4054714" cy="3023088"/>
          </a:xfrm>
          <a:prstGeom prst="rect">
            <a:avLst/>
          </a:prstGeom>
          <a:noFill/>
          <a:ln cap="flat" cmpd="sng" w="19050">
            <a:solidFill>
              <a:schemeClr val="dk1"/>
            </a:solidFill>
            <a:prstDash val="solid"/>
            <a:round/>
            <a:headEnd len="sm" w="sm" type="none"/>
            <a:tailEnd len="sm" w="sm" type="none"/>
          </a:ln>
        </p:spPr>
      </p:pic>
      <p:sp>
        <p:nvSpPr>
          <p:cNvPr id="66" name="Google Shape;66;p14"/>
          <p:cNvSpPr txBox="1"/>
          <p:nvPr/>
        </p:nvSpPr>
        <p:spPr>
          <a:xfrm>
            <a:off x="742425" y="4265388"/>
            <a:ext cx="5533200" cy="430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lang="en" sz="1300">
                <a:solidFill>
                  <a:srgbClr val="FFFFFF"/>
                </a:solidFill>
                <a:latin typeface="Arimo"/>
                <a:ea typeface="Arimo"/>
                <a:cs typeface="Arimo"/>
                <a:sym typeface="Arimo"/>
              </a:rPr>
              <a:t>PubMed’s public version that graphs publications based on biomedical terms</a:t>
            </a:r>
            <a:endParaRPr sz="1300">
              <a:solidFill>
                <a:srgbClr val="FFFFFF"/>
              </a:solidFill>
              <a:latin typeface="Arimo"/>
              <a:ea typeface="Arimo"/>
              <a:cs typeface="Arimo"/>
              <a:sym typeface="Arimo"/>
            </a:endParaRPr>
          </a:p>
        </p:txBody>
      </p:sp>
      <p:sp>
        <p:nvSpPr>
          <p:cNvPr id="67" name="Google Shape;67;p14"/>
          <p:cNvSpPr txBox="1"/>
          <p:nvPr/>
        </p:nvSpPr>
        <p:spPr>
          <a:xfrm>
            <a:off x="704325" y="4617350"/>
            <a:ext cx="5814900" cy="1452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300" u="sng">
                <a:solidFill>
                  <a:schemeClr val="lt1"/>
                </a:solidFill>
                <a:latin typeface="Arimo"/>
                <a:ea typeface="Arimo"/>
                <a:cs typeface="Arimo"/>
                <a:sym typeface="Arimo"/>
                <a:hlinkClick r:id="rId4">
                  <a:extLst>
                    <a:ext uri="{A12FA001-AC4F-418D-AE19-62706E023703}">
                      <ahyp:hlinkClr val="tx"/>
                    </a:ext>
                  </a:extLst>
                </a:hlinkClick>
              </a:rPr>
              <a:t>Link to interactive site</a:t>
            </a:r>
            <a:endParaRPr sz="1300">
              <a:solidFill>
                <a:schemeClr val="lt1"/>
              </a:solidFill>
              <a:latin typeface="Arimo"/>
              <a:ea typeface="Arimo"/>
              <a:cs typeface="Arimo"/>
              <a:sym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040"/>
        </a:solidFill>
      </p:bgPr>
    </p:bg>
    <p:spTree>
      <p:nvGrpSpPr>
        <p:cNvPr id="71" name="Shape 71"/>
        <p:cNvGrpSpPr/>
        <p:nvPr/>
      </p:nvGrpSpPr>
      <p:grpSpPr>
        <a:xfrm>
          <a:off x="0" y="0"/>
          <a:ext cx="0" cy="0"/>
          <a:chOff x="0" y="0"/>
          <a:chExt cx="0" cy="0"/>
        </a:xfrm>
      </p:grpSpPr>
      <p:grpSp>
        <p:nvGrpSpPr>
          <p:cNvPr id="72" name="Google Shape;72;p15"/>
          <p:cNvGrpSpPr/>
          <p:nvPr/>
        </p:nvGrpSpPr>
        <p:grpSpPr>
          <a:xfrm>
            <a:off x="3029861" y="-198917"/>
            <a:ext cx="6114513" cy="5342584"/>
            <a:chOff x="0" y="-104775"/>
            <a:chExt cx="2377800" cy="2814108"/>
          </a:xfrm>
        </p:grpSpPr>
        <p:sp>
          <p:nvSpPr>
            <p:cNvPr id="73" name="Google Shape;73;p15"/>
            <p:cNvSpPr/>
            <p:nvPr/>
          </p:nvSpPr>
          <p:spPr>
            <a:xfrm>
              <a:off x="0" y="0"/>
              <a:ext cx="2377707" cy="2709333"/>
            </a:xfrm>
            <a:custGeom>
              <a:rect b="b" l="l" r="r" t="t"/>
              <a:pathLst>
                <a:path extrusionOk="0" h="2709333" w="2377707">
                  <a:moveTo>
                    <a:pt x="0" y="0"/>
                  </a:moveTo>
                  <a:lnTo>
                    <a:pt x="2377707" y="0"/>
                  </a:lnTo>
                  <a:lnTo>
                    <a:pt x="2377707" y="2709333"/>
                  </a:lnTo>
                  <a:lnTo>
                    <a:pt x="0" y="2709333"/>
                  </a:lnTo>
                  <a:close/>
                </a:path>
              </a:pathLst>
            </a:custGeom>
            <a:solidFill>
              <a:srgbClr val="024FCC"/>
            </a:solidFill>
            <a:ln>
              <a:noFill/>
            </a:ln>
          </p:spPr>
        </p:sp>
        <p:sp>
          <p:nvSpPr>
            <p:cNvPr id="74" name="Google Shape;74;p15"/>
            <p:cNvSpPr txBox="1"/>
            <p:nvPr/>
          </p:nvSpPr>
          <p:spPr>
            <a:xfrm>
              <a:off x="0" y="-104775"/>
              <a:ext cx="2377800" cy="2814000"/>
            </a:xfrm>
            <a:prstGeom prst="rect">
              <a:avLst/>
            </a:prstGeom>
            <a:noFill/>
            <a:ln>
              <a:noFill/>
            </a:ln>
          </p:spPr>
          <p:txBody>
            <a:bodyPr anchorCtr="0" anchor="ctr" bIns="25400" lIns="25400" spcFirstLastPara="1" rIns="25400" wrap="square" tIns="25400">
              <a:noAutofit/>
            </a:bodyPr>
            <a:lstStyle/>
            <a:p>
              <a:pPr indent="0" lvl="0" marL="0" marR="0" rtl="0" algn="ctr">
                <a:lnSpc>
                  <a:spcPct val="18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5" name="Google Shape;75;p15"/>
          <p:cNvSpPr txBox="1"/>
          <p:nvPr/>
        </p:nvSpPr>
        <p:spPr>
          <a:xfrm>
            <a:off x="514350" y="590550"/>
            <a:ext cx="3861300" cy="12192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lang="en" sz="4000">
                <a:solidFill>
                  <a:srgbClr val="FFFFFF"/>
                </a:solidFill>
                <a:latin typeface="Arsenal"/>
                <a:ea typeface="Arsenal"/>
                <a:cs typeface="Arsenal"/>
                <a:sym typeface="Arsenal"/>
              </a:rPr>
              <a:t>PFIZER’S VERSION</a:t>
            </a:r>
            <a:endParaRPr sz="700"/>
          </a:p>
        </p:txBody>
      </p:sp>
      <p:sp>
        <p:nvSpPr>
          <p:cNvPr id="76" name="Google Shape;76;p15"/>
          <p:cNvSpPr txBox="1"/>
          <p:nvPr/>
        </p:nvSpPr>
        <p:spPr>
          <a:xfrm>
            <a:off x="93400" y="2154836"/>
            <a:ext cx="3651600" cy="1580700"/>
          </a:xfrm>
          <a:prstGeom prst="rect">
            <a:avLst/>
          </a:prstGeom>
          <a:noFill/>
          <a:ln>
            <a:noFill/>
          </a:ln>
        </p:spPr>
        <p:txBody>
          <a:bodyPr anchorCtr="0" anchor="t" bIns="0" lIns="0" spcFirstLastPara="1" rIns="0" wrap="square" tIns="0">
            <a:spAutoFit/>
          </a:bodyPr>
          <a:lstStyle/>
          <a:p>
            <a:pPr indent="-133350" lvl="1" marL="266700" rtl="0" algn="just">
              <a:lnSpc>
                <a:spcPct val="115000"/>
              </a:lnSpc>
              <a:spcBef>
                <a:spcPts val="0"/>
              </a:spcBef>
              <a:spcAft>
                <a:spcPts val="0"/>
              </a:spcAft>
              <a:buClr>
                <a:schemeClr val="lt1"/>
              </a:buClr>
              <a:buSzPts val="1300"/>
              <a:buFont typeface="Arimo"/>
              <a:buChar char="•"/>
            </a:pPr>
            <a:r>
              <a:rPr lang="en" sz="1300">
                <a:solidFill>
                  <a:schemeClr val="lt1"/>
                </a:solidFill>
                <a:latin typeface="Arimo"/>
                <a:ea typeface="Arimo"/>
                <a:cs typeface="Arimo"/>
                <a:sym typeface="Arimo"/>
              </a:rPr>
              <a:t>Python, Jupyter notebooks, VSCode</a:t>
            </a:r>
            <a:endParaRPr sz="1300">
              <a:solidFill>
                <a:srgbClr val="FFFFFF"/>
              </a:solidFill>
              <a:latin typeface="Arimo"/>
              <a:ea typeface="Arimo"/>
              <a:cs typeface="Arimo"/>
              <a:sym typeface="Arimo"/>
            </a:endParaRPr>
          </a:p>
          <a:p>
            <a:pPr indent="0" lvl="0" marL="0" marR="0" rtl="0" algn="just">
              <a:lnSpc>
                <a:spcPct val="115000"/>
              </a:lnSpc>
              <a:spcBef>
                <a:spcPts val="0"/>
              </a:spcBef>
              <a:spcAft>
                <a:spcPts val="0"/>
              </a:spcAft>
              <a:buNone/>
            </a:pPr>
            <a:r>
              <a:t/>
            </a:r>
            <a:endParaRPr sz="1300">
              <a:solidFill>
                <a:srgbClr val="FFFFFF"/>
              </a:solidFill>
              <a:latin typeface="Arimo"/>
              <a:ea typeface="Arimo"/>
              <a:cs typeface="Arimo"/>
              <a:sym typeface="Arimo"/>
            </a:endParaRPr>
          </a:p>
          <a:p>
            <a:pPr indent="-133350" lvl="1" marL="266700" marR="0" rtl="0" algn="just">
              <a:lnSpc>
                <a:spcPct val="115000"/>
              </a:lnSpc>
              <a:spcBef>
                <a:spcPts val="0"/>
              </a:spcBef>
              <a:spcAft>
                <a:spcPts val="0"/>
              </a:spcAft>
              <a:buClr>
                <a:srgbClr val="FFFFFF"/>
              </a:buClr>
              <a:buSzPts val="1300"/>
              <a:buFont typeface="Arimo"/>
              <a:buChar char="•"/>
            </a:pPr>
            <a:r>
              <a:rPr lang="en" sz="1300">
                <a:solidFill>
                  <a:srgbClr val="FFFFFF"/>
                </a:solidFill>
                <a:latin typeface="Arimo"/>
                <a:ea typeface="Arimo"/>
                <a:cs typeface="Arimo"/>
                <a:sym typeface="Arimo"/>
              </a:rPr>
              <a:t>Data accessibility problem</a:t>
            </a:r>
            <a:endParaRPr sz="1300">
              <a:solidFill>
                <a:srgbClr val="FFFFFF"/>
              </a:solidFill>
              <a:latin typeface="Arimo"/>
              <a:ea typeface="Arimo"/>
              <a:cs typeface="Arimo"/>
              <a:sym typeface="Arimo"/>
            </a:endParaRPr>
          </a:p>
          <a:p>
            <a:pPr indent="0" lvl="0" marL="0" marR="0" rtl="0" algn="just">
              <a:lnSpc>
                <a:spcPct val="115000"/>
              </a:lnSpc>
              <a:spcBef>
                <a:spcPts val="0"/>
              </a:spcBef>
              <a:spcAft>
                <a:spcPts val="0"/>
              </a:spcAft>
              <a:buNone/>
            </a:pPr>
            <a:r>
              <a:t/>
            </a:r>
            <a:endParaRPr sz="1300">
              <a:solidFill>
                <a:srgbClr val="FFFFFF"/>
              </a:solidFill>
              <a:latin typeface="Arimo"/>
              <a:ea typeface="Arimo"/>
              <a:cs typeface="Arimo"/>
              <a:sym typeface="Arimo"/>
            </a:endParaRPr>
          </a:p>
          <a:p>
            <a:pPr indent="-133350" lvl="1" marL="266700" rtl="0" algn="just">
              <a:lnSpc>
                <a:spcPct val="115000"/>
              </a:lnSpc>
              <a:spcBef>
                <a:spcPts val="0"/>
              </a:spcBef>
              <a:spcAft>
                <a:spcPts val="0"/>
              </a:spcAft>
              <a:buClr>
                <a:schemeClr val="lt1"/>
              </a:buClr>
              <a:buSzPts val="1300"/>
              <a:buFont typeface="Arimo"/>
              <a:buChar char="•"/>
            </a:pPr>
            <a:r>
              <a:rPr lang="en" sz="1300">
                <a:solidFill>
                  <a:schemeClr val="lt1"/>
                </a:solidFill>
                <a:latin typeface="Arimo"/>
                <a:ea typeface="Arimo"/>
                <a:cs typeface="Arimo"/>
                <a:sym typeface="Arimo"/>
              </a:rPr>
              <a:t>Proof of concept</a:t>
            </a:r>
            <a:endParaRPr sz="1300">
              <a:solidFill>
                <a:schemeClr val="lt1"/>
              </a:solidFill>
              <a:latin typeface="Arimo"/>
              <a:ea typeface="Arimo"/>
              <a:cs typeface="Arimo"/>
              <a:sym typeface="Arimo"/>
            </a:endParaRPr>
          </a:p>
          <a:p>
            <a:pPr indent="0" lvl="0" marL="457200" rtl="0" algn="just">
              <a:lnSpc>
                <a:spcPct val="115000"/>
              </a:lnSpc>
              <a:spcBef>
                <a:spcPts val="0"/>
              </a:spcBef>
              <a:spcAft>
                <a:spcPts val="0"/>
              </a:spcAft>
              <a:buNone/>
            </a:pPr>
            <a:r>
              <a:t/>
            </a:r>
            <a:endParaRPr sz="1300">
              <a:solidFill>
                <a:schemeClr val="lt1"/>
              </a:solidFill>
              <a:latin typeface="Arimo"/>
              <a:ea typeface="Arimo"/>
              <a:cs typeface="Arimo"/>
              <a:sym typeface="Arimo"/>
            </a:endParaRPr>
          </a:p>
          <a:p>
            <a:pPr indent="-133350" lvl="1" marL="266700" rtl="0" algn="just">
              <a:lnSpc>
                <a:spcPct val="115000"/>
              </a:lnSpc>
              <a:spcBef>
                <a:spcPts val="0"/>
              </a:spcBef>
              <a:spcAft>
                <a:spcPts val="0"/>
              </a:spcAft>
              <a:buClr>
                <a:schemeClr val="lt1"/>
              </a:buClr>
              <a:buSzPts val="1300"/>
              <a:buFont typeface="Arimo"/>
              <a:buChar char="•"/>
            </a:pPr>
            <a:r>
              <a:rPr lang="en" sz="1300">
                <a:solidFill>
                  <a:schemeClr val="lt1"/>
                </a:solidFill>
                <a:latin typeface="Arimo"/>
                <a:ea typeface="Arimo"/>
                <a:cs typeface="Arimo"/>
                <a:sym typeface="Arimo"/>
              </a:rPr>
              <a:t>Indexing for interactions</a:t>
            </a:r>
            <a:endParaRPr sz="1300">
              <a:solidFill>
                <a:schemeClr val="lt1"/>
              </a:solidFill>
              <a:latin typeface="Arimo"/>
              <a:ea typeface="Arimo"/>
              <a:cs typeface="Arimo"/>
              <a:sym typeface="Arimo"/>
            </a:endParaRPr>
          </a:p>
        </p:txBody>
      </p:sp>
      <p:pic>
        <p:nvPicPr>
          <p:cNvPr id="77" name="Google Shape;77;p15"/>
          <p:cNvPicPr preferRelativeResize="0"/>
          <p:nvPr/>
        </p:nvPicPr>
        <p:blipFill rotWithShape="1">
          <a:blip r:embed="rId3">
            <a:alphaModFix/>
          </a:blip>
          <a:srcRect b="6053" l="0" r="0" t="2362"/>
          <a:stretch/>
        </p:blipFill>
        <p:spPr>
          <a:xfrm>
            <a:off x="4754138" y="254000"/>
            <a:ext cx="4014413" cy="2757400"/>
          </a:xfrm>
          <a:prstGeom prst="rect">
            <a:avLst/>
          </a:prstGeom>
          <a:noFill/>
          <a:ln cap="flat" cmpd="sng" w="28575">
            <a:solidFill>
              <a:schemeClr val="dk1"/>
            </a:solidFill>
            <a:prstDash val="solid"/>
            <a:round/>
            <a:headEnd len="sm" w="sm" type="none"/>
            <a:tailEnd len="sm" w="sm" type="none"/>
          </a:ln>
        </p:spPr>
      </p:pic>
      <p:pic>
        <p:nvPicPr>
          <p:cNvPr id="78" name="Google Shape;78;p15"/>
          <p:cNvPicPr preferRelativeResize="0"/>
          <p:nvPr/>
        </p:nvPicPr>
        <p:blipFill rotWithShape="1">
          <a:blip r:embed="rId4">
            <a:alphaModFix/>
          </a:blip>
          <a:srcRect b="0" l="0" r="0" t="0"/>
          <a:stretch/>
        </p:blipFill>
        <p:spPr>
          <a:xfrm>
            <a:off x="3311063" y="2690438"/>
            <a:ext cx="3425141" cy="2280699"/>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040"/>
        </a:solidFill>
      </p:bgPr>
    </p:bg>
    <p:spTree>
      <p:nvGrpSpPr>
        <p:cNvPr id="82" name="Shape 82"/>
        <p:cNvGrpSpPr/>
        <p:nvPr/>
      </p:nvGrpSpPr>
      <p:grpSpPr>
        <a:xfrm>
          <a:off x="0" y="0"/>
          <a:ext cx="0" cy="0"/>
          <a:chOff x="0" y="0"/>
          <a:chExt cx="0" cy="0"/>
        </a:xfrm>
      </p:grpSpPr>
      <p:grpSp>
        <p:nvGrpSpPr>
          <p:cNvPr id="83" name="Google Shape;83;p16"/>
          <p:cNvGrpSpPr/>
          <p:nvPr/>
        </p:nvGrpSpPr>
        <p:grpSpPr>
          <a:xfrm>
            <a:off x="0" y="934355"/>
            <a:ext cx="9144300" cy="4209241"/>
            <a:chOff x="0" y="-104775"/>
            <a:chExt cx="4816592" cy="1317900"/>
          </a:xfrm>
        </p:grpSpPr>
        <p:sp>
          <p:nvSpPr>
            <p:cNvPr id="84" name="Google Shape;84;p16"/>
            <p:cNvSpPr/>
            <p:nvPr/>
          </p:nvSpPr>
          <p:spPr>
            <a:xfrm>
              <a:off x="0" y="0"/>
              <a:ext cx="4816592" cy="1213113"/>
            </a:xfrm>
            <a:custGeom>
              <a:rect b="b" l="l" r="r" t="t"/>
              <a:pathLst>
                <a:path extrusionOk="0" h="1213113" w="4816592">
                  <a:moveTo>
                    <a:pt x="0" y="0"/>
                  </a:moveTo>
                  <a:lnTo>
                    <a:pt x="4816592" y="0"/>
                  </a:lnTo>
                  <a:lnTo>
                    <a:pt x="4816592" y="1213113"/>
                  </a:lnTo>
                  <a:lnTo>
                    <a:pt x="0" y="1213113"/>
                  </a:lnTo>
                  <a:close/>
                </a:path>
              </a:pathLst>
            </a:custGeom>
            <a:solidFill>
              <a:srgbClr val="024FCC"/>
            </a:solidFill>
            <a:ln>
              <a:noFill/>
            </a:ln>
          </p:spPr>
        </p:sp>
        <p:sp>
          <p:nvSpPr>
            <p:cNvPr id="85" name="Google Shape;85;p16"/>
            <p:cNvSpPr txBox="1"/>
            <p:nvPr/>
          </p:nvSpPr>
          <p:spPr>
            <a:xfrm>
              <a:off x="0" y="-104775"/>
              <a:ext cx="4816500" cy="1317900"/>
            </a:xfrm>
            <a:prstGeom prst="rect">
              <a:avLst/>
            </a:prstGeom>
            <a:noFill/>
            <a:ln>
              <a:noFill/>
            </a:ln>
          </p:spPr>
          <p:txBody>
            <a:bodyPr anchorCtr="0" anchor="ctr" bIns="25400" lIns="25400" spcFirstLastPara="1" rIns="25400" wrap="square" tIns="25400">
              <a:noAutofit/>
            </a:bodyPr>
            <a:lstStyle/>
            <a:p>
              <a:pPr indent="0" lvl="0" marL="0" marR="0" rtl="0" algn="ctr">
                <a:lnSpc>
                  <a:spcPct val="18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6" name="Google Shape;86;p16"/>
          <p:cNvSpPr txBox="1"/>
          <p:nvPr/>
        </p:nvSpPr>
        <p:spPr>
          <a:xfrm>
            <a:off x="514350" y="476250"/>
            <a:ext cx="8115300" cy="6399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4200">
                <a:solidFill>
                  <a:srgbClr val="FFFFFF"/>
                </a:solidFill>
                <a:latin typeface="Arsenal"/>
                <a:ea typeface="Arsenal"/>
                <a:cs typeface="Arsenal"/>
                <a:sym typeface="Arsenal"/>
              </a:rPr>
              <a:t>USE CASES</a:t>
            </a:r>
            <a:endParaRPr sz="900"/>
          </a:p>
        </p:txBody>
      </p:sp>
      <p:grpSp>
        <p:nvGrpSpPr>
          <p:cNvPr id="87" name="Google Shape;87;p16"/>
          <p:cNvGrpSpPr/>
          <p:nvPr/>
        </p:nvGrpSpPr>
        <p:grpSpPr>
          <a:xfrm>
            <a:off x="674863" y="2573550"/>
            <a:ext cx="7794275" cy="1962600"/>
            <a:chOff x="889000" y="5147100"/>
            <a:chExt cx="15588550" cy="3925200"/>
          </a:xfrm>
        </p:grpSpPr>
        <p:sp>
          <p:nvSpPr>
            <p:cNvPr id="88" name="Google Shape;88;p16"/>
            <p:cNvSpPr txBox="1"/>
            <p:nvPr/>
          </p:nvSpPr>
          <p:spPr>
            <a:xfrm>
              <a:off x="889000" y="5147100"/>
              <a:ext cx="4242000" cy="3925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300">
                  <a:solidFill>
                    <a:schemeClr val="lt1"/>
                  </a:solidFill>
                  <a:latin typeface="Arimo"/>
                  <a:ea typeface="Arimo"/>
                  <a:cs typeface="Arimo"/>
                  <a:sym typeface="Arimo"/>
                </a:rPr>
                <a:t>By mapping all of Pfizer’s documents, we can overlay the visualization with PubMed’s to see what the industry vs. Pfizer is focused on, which could help make strategic decisions for Pfizer’s future projects.</a:t>
              </a:r>
              <a:endParaRPr sz="1300">
                <a:solidFill>
                  <a:schemeClr val="lt1"/>
                </a:solidFill>
                <a:latin typeface="Arimo"/>
                <a:ea typeface="Arimo"/>
                <a:cs typeface="Arimo"/>
                <a:sym typeface="Arimo"/>
              </a:endParaRPr>
            </a:p>
          </p:txBody>
        </p:sp>
        <p:sp>
          <p:nvSpPr>
            <p:cNvPr id="89" name="Google Shape;89;p16"/>
            <p:cNvSpPr txBox="1"/>
            <p:nvPr/>
          </p:nvSpPr>
          <p:spPr>
            <a:xfrm>
              <a:off x="6562275" y="5147100"/>
              <a:ext cx="4242000" cy="3925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300">
                  <a:solidFill>
                    <a:schemeClr val="lt1"/>
                  </a:solidFill>
                  <a:latin typeface="Arimo"/>
                  <a:ea typeface="Arimo"/>
                  <a:cs typeface="Arimo"/>
                  <a:sym typeface="Arimo"/>
                </a:rPr>
                <a:t>We can map various drugs and diseases to help researchers discover more and dive deeper into indication expansion, studying how already-made drugs can be used for other diseases.</a:t>
              </a:r>
              <a:endParaRPr sz="1300">
                <a:solidFill>
                  <a:schemeClr val="lt1"/>
                </a:solidFill>
                <a:latin typeface="Arimo"/>
                <a:ea typeface="Arimo"/>
                <a:cs typeface="Arimo"/>
                <a:sym typeface="Arimo"/>
              </a:endParaRPr>
            </a:p>
          </p:txBody>
        </p:sp>
        <p:sp>
          <p:nvSpPr>
            <p:cNvPr id="90" name="Google Shape;90;p16"/>
            <p:cNvSpPr txBox="1"/>
            <p:nvPr/>
          </p:nvSpPr>
          <p:spPr>
            <a:xfrm>
              <a:off x="12235550" y="5147100"/>
              <a:ext cx="4242000" cy="3925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300">
                  <a:solidFill>
                    <a:schemeClr val="lt1"/>
                  </a:solidFill>
                  <a:latin typeface="Arimo"/>
                  <a:ea typeface="Arimo"/>
                  <a:cs typeface="Arimo"/>
                  <a:sym typeface="Arimo"/>
                </a:rPr>
                <a:t>Because the entity extraction can be filtered, various departments here at Pfizer can easily choose their own keywords to map their documents based on many different aspects that are up to the user.</a:t>
              </a:r>
              <a:endParaRPr sz="1300">
                <a:solidFill>
                  <a:schemeClr val="lt1"/>
                </a:solidFill>
                <a:latin typeface="Arimo"/>
                <a:ea typeface="Arimo"/>
                <a:cs typeface="Arimo"/>
                <a:sym typeface="Arimo"/>
              </a:endParaRPr>
            </a:p>
          </p:txBody>
        </p:sp>
      </p:grpSp>
      <p:grpSp>
        <p:nvGrpSpPr>
          <p:cNvPr id="91" name="Google Shape;91;p16"/>
          <p:cNvGrpSpPr/>
          <p:nvPr/>
        </p:nvGrpSpPr>
        <p:grpSpPr>
          <a:xfrm>
            <a:off x="773788" y="1469575"/>
            <a:ext cx="7596425" cy="503400"/>
            <a:chOff x="1346200" y="2939150"/>
            <a:chExt cx="15192850" cy="1006800"/>
          </a:xfrm>
        </p:grpSpPr>
        <p:sp>
          <p:nvSpPr>
            <p:cNvPr id="92" name="Google Shape;92;p16"/>
            <p:cNvSpPr txBox="1"/>
            <p:nvPr/>
          </p:nvSpPr>
          <p:spPr>
            <a:xfrm>
              <a:off x="1346200" y="2939150"/>
              <a:ext cx="3846300" cy="1006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2800">
                  <a:solidFill>
                    <a:schemeClr val="lt1"/>
                  </a:solidFill>
                  <a:latin typeface="Arsenal"/>
                  <a:ea typeface="Arsenal"/>
                  <a:cs typeface="Arsenal"/>
                  <a:sym typeface="Arsenal"/>
                </a:rPr>
                <a:t>01 Strategy</a:t>
              </a:r>
              <a:endParaRPr b="1" sz="2800">
                <a:solidFill>
                  <a:schemeClr val="lt1"/>
                </a:solidFill>
                <a:latin typeface="Arsenal"/>
                <a:ea typeface="Arsenal"/>
                <a:cs typeface="Arsenal"/>
                <a:sym typeface="Arsenal"/>
              </a:endParaRPr>
            </a:p>
          </p:txBody>
        </p:sp>
        <p:sp>
          <p:nvSpPr>
            <p:cNvPr id="93" name="Google Shape;93;p16"/>
            <p:cNvSpPr txBox="1"/>
            <p:nvPr/>
          </p:nvSpPr>
          <p:spPr>
            <a:xfrm>
              <a:off x="6714675" y="2939150"/>
              <a:ext cx="4455900" cy="1006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2800">
                  <a:solidFill>
                    <a:schemeClr val="lt1"/>
                  </a:solidFill>
                  <a:latin typeface="Arsenal"/>
                  <a:ea typeface="Arsenal"/>
                  <a:cs typeface="Arsenal"/>
                  <a:sym typeface="Arsenal"/>
                </a:rPr>
                <a:t>02 Indication   </a:t>
              </a:r>
              <a:endParaRPr b="1" sz="2800">
                <a:solidFill>
                  <a:schemeClr val="lt1"/>
                </a:solidFill>
                <a:latin typeface="Arsenal"/>
                <a:ea typeface="Arsenal"/>
                <a:cs typeface="Arsenal"/>
                <a:sym typeface="Arsenal"/>
              </a:endParaRPr>
            </a:p>
            <a:p>
              <a:pPr indent="0" lvl="0" marL="0" rtl="0" algn="l">
                <a:spcBef>
                  <a:spcPts val="0"/>
                </a:spcBef>
                <a:spcAft>
                  <a:spcPts val="0"/>
                </a:spcAft>
                <a:buNone/>
              </a:pPr>
              <a:r>
                <a:rPr b="1" lang="en" sz="2800">
                  <a:solidFill>
                    <a:schemeClr val="lt1"/>
                  </a:solidFill>
                  <a:latin typeface="Arsenal"/>
                  <a:ea typeface="Arsenal"/>
                  <a:cs typeface="Arsenal"/>
                  <a:sym typeface="Arsenal"/>
                </a:rPr>
                <a:t>     expansion</a:t>
              </a:r>
              <a:endParaRPr b="1" sz="2800">
                <a:solidFill>
                  <a:schemeClr val="lt1"/>
                </a:solidFill>
                <a:latin typeface="Arsenal"/>
                <a:ea typeface="Arsenal"/>
                <a:cs typeface="Arsenal"/>
                <a:sym typeface="Arsenal"/>
              </a:endParaRPr>
            </a:p>
          </p:txBody>
        </p:sp>
        <p:sp>
          <p:nvSpPr>
            <p:cNvPr id="94" name="Google Shape;94;p16"/>
            <p:cNvSpPr txBox="1"/>
            <p:nvPr/>
          </p:nvSpPr>
          <p:spPr>
            <a:xfrm>
              <a:off x="12692750" y="2939150"/>
              <a:ext cx="3846300" cy="10068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2800">
                  <a:solidFill>
                    <a:schemeClr val="lt1"/>
                  </a:solidFill>
                  <a:latin typeface="Arsenal"/>
                  <a:ea typeface="Arsenal"/>
                  <a:cs typeface="Arsenal"/>
                  <a:sym typeface="Arsenal"/>
                </a:rPr>
                <a:t>03 More</a:t>
              </a:r>
              <a:endParaRPr b="1" sz="2800">
                <a:solidFill>
                  <a:schemeClr val="lt1"/>
                </a:solidFill>
                <a:latin typeface="Arsenal"/>
                <a:ea typeface="Arsenal"/>
                <a:cs typeface="Arsenal"/>
                <a:sym typeface="Arsen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040"/>
        </a:solidFill>
      </p:bgPr>
    </p:bg>
    <p:spTree>
      <p:nvGrpSpPr>
        <p:cNvPr id="98" name="Shape 98"/>
        <p:cNvGrpSpPr/>
        <p:nvPr/>
      </p:nvGrpSpPr>
      <p:grpSpPr>
        <a:xfrm>
          <a:off x="0" y="0"/>
          <a:ext cx="0" cy="0"/>
          <a:chOff x="0" y="0"/>
          <a:chExt cx="0" cy="0"/>
        </a:xfrm>
      </p:grpSpPr>
      <p:grpSp>
        <p:nvGrpSpPr>
          <p:cNvPr id="99" name="Google Shape;99;p17"/>
          <p:cNvGrpSpPr/>
          <p:nvPr/>
        </p:nvGrpSpPr>
        <p:grpSpPr>
          <a:xfrm>
            <a:off x="0" y="2431140"/>
            <a:ext cx="9144300" cy="2712370"/>
            <a:chOff x="0" y="-104775"/>
            <a:chExt cx="4816592" cy="1317900"/>
          </a:xfrm>
        </p:grpSpPr>
        <p:sp>
          <p:nvSpPr>
            <p:cNvPr id="100" name="Google Shape;100;p17"/>
            <p:cNvSpPr/>
            <p:nvPr/>
          </p:nvSpPr>
          <p:spPr>
            <a:xfrm>
              <a:off x="0" y="0"/>
              <a:ext cx="4816592" cy="1213113"/>
            </a:xfrm>
            <a:custGeom>
              <a:rect b="b" l="l" r="r" t="t"/>
              <a:pathLst>
                <a:path extrusionOk="0" h="1213113" w="4816592">
                  <a:moveTo>
                    <a:pt x="0" y="0"/>
                  </a:moveTo>
                  <a:lnTo>
                    <a:pt x="4816592" y="0"/>
                  </a:lnTo>
                  <a:lnTo>
                    <a:pt x="4816592" y="1213113"/>
                  </a:lnTo>
                  <a:lnTo>
                    <a:pt x="0" y="1213113"/>
                  </a:lnTo>
                  <a:close/>
                </a:path>
              </a:pathLst>
            </a:custGeom>
            <a:solidFill>
              <a:srgbClr val="024FCC"/>
            </a:solidFill>
            <a:ln>
              <a:noFill/>
            </a:ln>
          </p:spPr>
        </p:sp>
        <p:sp>
          <p:nvSpPr>
            <p:cNvPr id="101" name="Google Shape;101;p17"/>
            <p:cNvSpPr txBox="1"/>
            <p:nvPr/>
          </p:nvSpPr>
          <p:spPr>
            <a:xfrm>
              <a:off x="0" y="-104775"/>
              <a:ext cx="4816500" cy="1317900"/>
            </a:xfrm>
            <a:prstGeom prst="rect">
              <a:avLst/>
            </a:prstGeom>
            <a:noFill/>
            <a:ln>
              <a:noFill/>
            </a:ln>
          </p:spPr>
          <p:txBody>
            <a:bodyPr anchorCtr="0" anchor="ctr" bIns="25400" lIns="25400" spcFirstLastPara="1" rIns="25400" wrap="square" tIns="25400">
              <a:noAutofit/>
            </a:bodyPr>
            <a:lstStyle/>
            <a:p>
              <a:pPr indent="0" lvl="0" marL="0" marR="0" rtl="0" algn="ctr">
                <a:lnSpc>
                  <a:spcPct val="18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2" name="Google Shape;102;p17"/>
          <p:cNvSpPr txBox="1"/>
          <p:nvPr/>
        </p:nvSpPr>
        <p:spPr>
          <a:xfrm>
            <a:off x="514350" y="590550"/>
            <a:ext cx="8115300" cy="6096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4000">
                <a:solidFill>
                  <a:srgbClr val="FFFFFF"/>
                </a:solidFill>
                <a:latin typeface="Arsenal"/>
                <a:ea typeface="Arsenal"/>
                <a:cs typeface="Arsenal"/>
                <a:sym typeface="Arsenal"/>
              </a:rPr>
              <a:t>PUBMED’S OTHER USE CASES</a:t>
            </a:r>
            <a:endParaRPr sz="700"/>
          </a:p>
        </p:txBody>
      </p:sp>
      <p:grpSp>
        <p:nvGrpSpPr>
          <p:cNvPr id="103" name="Google Shape;103;p17"/>
          <p:cNvGrpSpPr/>
          <p:nvPr/>
        </p:nvGrpSpPr>
        <p:grpSpPr>
          <a:xfrm>
            <a:off x="6867191" y="1666428"/>
            <a:ext cx="1899564" cy="2416427"/>
            <a:chOff x="13734382" y="3332856"/>
            <a:chExt cx="3799127" cy="4832854"/>
          </a:xfrm>
        </p:grpSpPr>
        <p:sp>
          <p:nvSpPr>
            <p:cNvPr id="104" name="Google Shape;104;p17"/>
            <p:cNvSpPr txBox="1"/>
            <p:nvPr/>
          </p:nvSpPr>
          <p:spPr>
            <a:xfrm>
              <a:off x="13890496" y="7704010"/>
              <a:ext cx="34869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 sz="1500">
                  <a:solidFill>
                    <a:srgbClr val="FFFFFF"/>
                  </a:solidFill>
                </a:rPr>
                <a:t>Machine learning</a:t>
              </a:r>
              <a:endParaRPr b="1" sz="700"/>
            </a:p>
          </p:txBody>
        </p:sp>
        <p:pic>
          <p:nvPicPr>
            <p:cNvPr id="105" name="Google Shape;105;p17"/>
            <p:cNvPicPr preferRelativeResize="0"/>
            <p:nvPr/>
          </p:nvPicPr>
          <p:blipFill rotWithShape="1">
            <a:blip r:embed="rId3">
              <a:alphaModFix/>
            </a:blip>
            <a:srcRect b="0" l="30114" r="37611" t="0"/>
            <a:stretch/>
          </p:blipFill>
          <p:spPr>
            <a:xfrm>
              <a:off x="13734382" y="3332856"/>
              <a:ext cx="3799127" cy="3621287"/>
            </a:xfrm>
            <a:prstGeom prst="rect">
              <a:avLst/>
            </a:prstGeom>
            <a:noFill/>
            <a:ln cap="flat" cmpd="sng" w="19050">
              <a:solidFill>
                <a:srgbClr val="000000"/>
              </a:solidFill>
              <a:prstDash val="solid"/>
              <a:round/>
              <a:headEnd len="sm" w="sm" type="none"/>
              <a:tailEnd len="sm" w="sm" type="none"/>
            </a:ln>
          </p:spPr>
        </p:pic>
      </p:grpSp>
      <p:grpSp>
        <p:nvGrpSpPr>
          <p:cNvPr id="106" name="Google Shape;106;p17"/>
          <p:cNvGrpSpPr/>
          <p:nvPr/>
        </p:nvGrpSpPr>
        <p:grpSpPr>
          <a:xfrm>
            <a:off x="4766150" y="1666428"/>
            <a:ext cx="1899566" cy="2417220"/>
            <a:chOff x="9532299" y="3332856"/>
            <a:chExt cx="3799132" cy="4834440"/>
          </a:xfrm>
        </p:grpSpPr>
        <p:grpSp>
          <p:nvGrpSpPr>
            <p:cNvPr id="107" name="Google Shape;107;p17"/>
            <p:cNvGrpSpPr/>
            <p:nvPr/>
          </p:nvGrpSpPr>
          <p:grpSpPr>
            <a:xfrm>
              <a:off x="9532299" y="3332856"/>
              <a:ext cx="3799132" cy="4834440"/>
              <a:chOff x="9460051" y="3332856"/>
              <a:chExt cx="3799132" cy="4834440"/>
            </a:xfrm>
          </p:grpSpPr>
          <p:sp>
            <p:nvSpPr>
              <p:cNvPr id="108" name="Google Shape;108;p17"/>
              <p:cNvSpPr txBox="1"/>
              <p:nvPr/>
            </p:nvSpPr>
            <p:spPr>
              <a:xfrm>
                <a:off x="9616167" y="7705596"/>
                <a:ext cx="34869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 sz="1500">
                    <a:solidFill>
                      <a:srgbClr val="FFFFFF"/>
                    </a:solidFill>
                  </a:rPr>
                  <a:t>Gender bias</a:t>
                </a:r>
                <a:endParaRPr b="1" sz="700"/>
              </a:p>
            </p:txBody>
          </p:sp>
          <p:pic>
            <p:nvPicPr>
              <p:cNvPr id="109" name="Google Shape;109;p17"/>
              <p:cNvPicPr preferRelativeResize="0"/>
              <p:nvPr/>
            </p:nvPicPr>
            <p:blipFill rotWithShape="1">
              <a:blip r:embed="rId4">
                <a:alphaModFix/>
              </a:blip>
              <a:srcRect b="49431" l="28310" r="33936" t="0"/>
              <a:stretch/>
            </p:blipFill>
            <p:spPr>
              <a:xfrm>
                <a:off x="9460051" y="3332856"/>
                <a:ext cx="3799132" cy="3573124"/>
              </a:xfrm>
              <a:prstGeom prst="rect">
                <a:avLst/>
              </a:prstGeom>
              <a:noFill/>
              <a:ln cap="flat" cmpd="sng" w="19050">
                <a:solidFill>
                  <a:srgbClr val="000000"/>
                </a:solidFill>
                <a:prstDash val="solid"/>
                <a:round/>
                <a:headEnd len="sm" w="sm" type="none"/>
                <a:tailEnd len="sm" w="sm" type="none"/>
              </a:ln>
            </p:spPr>
          </p:pic>
        </p:grpSp>
        <p:sp>
          <p:nvSpPr>
            <p:cNvPr id="110" name="Google Shape;110;p17"/>
            <p:cNvSpPr/>
            <p:nvPr/>
          </p:nvSpPr>
          <p:spPr>
            <a:xfrm>
              <a:off x="9532307" y="3332881"/>
              <a:ext cx="344400" cy="298200"/>
            </a:xfrm>
            <a:prstGeom prst="roundRect">
              <a:avLst>
                <a:gd fmla="val 0"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grpSp>
      <p:grpSp>
        <p:nvGrpSpPr>
          <p:cNvPr id="111" name="Google Shape;111;p17"/>
          <p:cNvGrpSpPr/>
          <p:nvPr/>
        </p:nvGrpSpPr>
        <p:grpSpPr>
          <a:xfrm>
            <a:off x="2614674" y="1666428"/>
            <a:ext cx="1950000" cy="2418009"/>
            <a:chOff x="4986802" y="3332856"/>
            <a:chExt cx="3900000" cy="4836019"/>
          </a:xfrm>
        </p:grpSpPr>
        <p:sp>
          <p:nvSpPr>
            <p:cNvPr id="112" name="Google Shape;112;p17"/>
            <p:cNvSpPr txBox="1"/>
            <p:nvPr/>
          </p:nvSpPr>
          <p:spPr>
            <a:xfrm>
              <a:off x="4986802" y="7707175"/>
              <a:ext cx="39000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 sz="1500">
                  <a:solidFill>
                    <a:srgbClr val="FFFFFF"/>
                  </a:solidFill>
                </a:rPr>
                <a:t>Covid publications</a:t>
              </a:r>
              <a:endParaRPr b="1" sz="700"/>
            </a:p>
          </p:txBody>
        </p:sp>
        <p:grpSp>
          <p:nvGrpSpPr>
            <p:cNvPr id="113" name="Google Shape;113;p17"/>
            <p:cNvGrpSpPr/>
            <p:nvPr/>
          </p:nvGrpSpPr>
          <p:grpSpPr>
            <a:xfrm>
              <a:off x="5193803" y="3332856"/>
              <a:ext cx="3485998" cy="3573126"/>
              <a:chOff x="5193803" y="3332856"/>
              <a:chExt cx="3485998" cy="3573126"/>
            </a:xfrm>
          </p:grpSpPr>
          <p:pic>
            <p:nvPicPr>
              <p:cNvPr id="114" name="Google Shape;114;p17"/>
              <p:cNvPicPr preferRelativeResize="0"/>
              <p:nvPr/>
            </p:nvPicPr>
            <p:blipFill rotWithShape="1">
              <a:blip r:embed="rId5">
                <a:alphaModFix/>
              </a:blip>
              <a:srcRect b="0" l="59221" r="0" t="0"/>
              <a:stretch/>
            </p:blipFill>
            <p:spPr>
              <a:xfrm>
                <a:off x="5193803" y="3332856"/>
                <a:ext cx="3485998" cy="3573126"/>
              </a:xfrm>
              <a:prstGeom prst="rect">
                <a:avLst/>
              </a:prstGeom>
              <a:noFill/>
              <a:ln cap="flat" cmpd="sng" w="19050">
                <a:solidFill>
                  <a:schemeClr val="dk1"/>
                </a:solidFill>
                <a:prstDash val="solid"/>
                <a:round/>
                <a:headEnd len="sm" w="sm" type="none"/>
                <a:tailEnd len="sm" w="sm" type="none"/>
              </a:ln>
            </p:spPr>
          </p:pic>
          <p:sp>
            <p:nvSpPr>
              <p:cNvPr id="115" name="Google Shape;115;p17"/>
              <p:cNvSpPr/>
              <p:nvPr/>
            </p:nvSpPr>
            <p:spPr>
              <a:xfrm>
                <a:off x="5193807" y="3332856"/>
                <a:ext cx="344400" cy="298200"/>
              </a:xfrm>
              <a:prstGeom prst="roundRect">
                <a:avLst>
                  <a:gd fmla="val 0"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grpSp>
      </p:grpSp>
      <p:grpSp>
        <p:nvGrpSpPr>
          <p:cNvPr id="116" name="Google Shape;116;p17"/>
          <p:cNvGrpSpPr/>
          <p:nvPr/>
        </p:nvGrpSpPr>
        <p:grpSpPr>
          <a:xfrm>
            <a:off x="220795" y="1915007"/>
            <a:ext cx="2192404" cy="2170231"/>
            <a:chOff x="441589" y="3830014"/>
            <a:chExt cx="4384808" cy="4340461"/>
          </a:xfrm>
        </p:grpSpPr>
        <p:grpSp>
          <p:nvGrpSpPr>
            <p:cNvPr id="117" name="Google Shape;117;p17"/>
            <p:cNvGrpSpPr/>
            <p:nvPr/>
          </p:nvGrpSpPr>
          <p:grpSpPr>
            <a:xfrm>
              <a:off x="441598" y="3830020"/>
              <a:ext cx="4384800" cy="4340455"/>
              <a:chOff x="441598" y="3830020"/>
              <a:chExt cx="4384800" cy="4340455"/>
            </a:xfrm>
          </p:grpSpPr>
          <p:sp>
            <p:nvSpPr>
              <p:cNvPr id="118" name="Google Shape;118;p17"/>
              <p:cNvSpPr txBox="1"/>
              <p:nvPr/>
            </p:nvSpPr>
            <p:spPr>
              <a:xfrm>
                <a:off x="441598" y="7708775"/>
                <a:ext cx="4384800" cy="461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en" sz="1500">
                    <a:solidFill>
                      <a:srgbClr val="FFFFFF"/>
                    </a:solidFill>
                  </a:rPr>
                  <a:t>Fraudulent publications</a:t>
                </a:r>
                <a:endParaRPr b="1" sz="700"/>
              </a:p>
            </p:txBody>
          </p:sp>
          <p:pic>
            <p:nvPicPr>
              <p:cNvPr id="119" name="Google Shape;119;p17"/>
              <p:cNvPicPr preferRelativeResize="0"/>
              <p:nvPr/>
            </p:nvPicPr>
            <p:blipFill>
              <a:blip r:embed="rId6">
                <a:alphaModFix/>
              </a:blip>
              <a:stretch>
                <a:fillRect/>
              </a:stretch>
            </p:blipFill>
            <p:spPr>
              <a:xfrm>
                <a:off x="441634" y="3830020"/>
                <a:ext cx="4384727" cy="2832799"/>
              </a:xfrm>
              <a:prstGeom prst="rect">
                <a:avLst/>
              </a:prstGeom>
              <a:noFill/>
              <a:ln cap="flat" cmpd="sng" w="19050">
                <a:solidFill>
                  <a:schemeClr val="dk1"/>
                </a:solidFill>
                <a:prstDash val="solid"/>
                <a:round/>
                <a:headEnd len="sm" w="sm" type="none"/>
                <a:tailEnd len="sm" w="sm" type="none"/>
              </a:ln>
            </p:spPr>
          </p:pic>
        </p:grpSp>
        <p:sp>
          <p:nvSpPr>
            <p:cNvPr id="120" name="Google Shape;120;p17"/>
            <p:cNvSpPr/>
            <p:nvPr/>
          </p:nvSpPr>
          <p:spPr>
            <a:xfrm>
              <a:off x="441589" y="3830014"/>
              <a:ext cx="421800" cy="298200"/>
            </a:xfrm>
            <a:prstGeom prst="roundRect">
              <a:avLst>
                <a:gd fmla="val 0"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grpSp>
      <p:sp>
        <p:nvSpPr>
          <p:cNvPr id="121" name="Google Shape;121;p17"/>
          <p:cNvSpPr/>
          <p:nvPr/>
        </p:nvSpPr>
        <p:spPr>
          <a:xfrm>
            <a:off x="6885334" y="1671732"/>
            <a:ext cx="172200" cy="149100"/>
          </a:xfrm>
          <a:prstGeom prst="roundRect">
            <a:avLst>
              <a:gd fmla="val 0"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22" name="Google Shape;122;p17"/>
          <p:cNvSpPr/>
          <p:nvPr/>
        </p:nvSpPr>
        <p:spPr>
          <a:xfrm>
            <a:off x="8594559" y="1666432"/>
            <a:ext cx="172200" cy="149100"/>
          </a:xfrm>
          <a:prstGeom prst="roundRect">
            <a:avLst>
              <a:gd fmla="val 0" name="adj"/>
            </a:avLst>
          </a:prstGeom>
          <a:solidFill>
            <a:srgbClr val="FFFFFF"/>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23" name="Google Shape;123;p17"/>
          <p:cNvSpPr/>
          <p:nvPr/>
        </p:nvSpPr>
        <p:spPr>
          <a:xfrm>
            <a:off x="5509963" y="3419813"/>
            <a:ext cx="345900" cy="32700"/>
          </a:xfrm>
          <a:prstGeom prst="roundRect">
            <a:avLst>
              <a:gd fmla="val 0" name="adj"/>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040"/>
        </a:solidFill>
      </p:bgPr>
    </p:bg>
    <p:spTree>
      <p:nvGrpSpPr>
        <p:cNvPr id="127" name="Shape 127"/>
        <p:cNvGrpSpPr/>
        <p:nvPr/>
      </p:nvGrpSpPr>
      <p:grpSpPr>
        <a:xfrm>
          <a:off x="0" y="0"/>
          <a:ext cx="0" cy="0"/>
          <a:chOff x="0" y="0"/>
          <a:chExt cx="0" cy="0"/>
        </a:xfrm>
      </p:grpSpPr>
      <p:sp>
        <p:nvSpPr>
          <p:cNvPr id="128" name="Google Shape;128;p18"/>
          <p:cNvSpPr txBox="1"/>
          <p:nvPr/>
        </p:nvSpPr>
        <p:spPr>
          <a:xfrm>
            <a:off x="820810" y="529913"/>
            <a:ext cx="6082500" cy="6096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lang="en" sz="4000">
                <a:solidFill>
                  <a:srgbClr val="FFFFFF"/>
                </a:solidFill>
                <a:latin typeface="Arsenal"/>
                <a:ea typeface="Arsenal"/>
                <a:cs typeface="Arsenal"/>
                <a:sym typeface="Arsenal"/>
              </a:rPr>
              <a:t>PIPELINE OVERVIEW</a:t>
            </a:r>
            <a:endParaRPr sz="700"/>
          </a:p>
        </p:txBody>
      </p:sp>
      <p:grpSp>
        <p:nvGrpSpPr>
          <p:cNvPr id="129" name="Google Shape;129;p18"/>
          <p:cNvGrpSpPr/>
          <p:nvPr/>
        </p:nvGrpSpPr>
        <p:grpSpPr>
          <a:xfrm>
            <a:off x="183998" y="1487713"/>
            <a:ext cx="1585385" cy="2884650"/>
            <a:chOff x="417299" y="2975425"/>
            <a:chExt cx="3406500" cy="5769300"/>
          </a:xfrm>
        </p:grpSpPr>
        <p:sp>
          <p:nvSpPr>
            <p:cNvPr id="130" name="Google Shape;130;p18"/>
            <p:cNvSpPr/>
            <p:nvPr/>
          </p:nvSpPr>
          <p:spPr>
            <a:xfrm>
              <a:off x="417299" y="2975425"/>
              <a:ext cx="3406500" cy="5769300"/>
            </a:xfrm>
            <a:prstGeom prst="roundRect">
              <a:avLst>
                <a:gd fmla="val 16667" name="adj"/>
              </a:avLst>
            </a:prstGeom>
            <a:solidFill>
              <a:srgbClr val="024FCC">
                <a:alpha val="60780"/>
              </a:srgbClr>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31" name="Google Shape;131;p18"/>
            <p:cNvSpPr txBox="1"/>
            <p:nvPr/>
          </p:nvSpPr>
          <p:spPr>
            <a:xfrm>
              <a:off x="646922" y="3193150"/>
              <a:ext cx="2951100" cy="417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solidFill>
                    <a:schemeClr val="lt1"/>
                  </a:solidFill>
                  <a:latin typeface="Arimo"/>
                  <a:ea typeface="Arimo"/>
                  <a:cs typeface="Arimo"/>
                  <a:sym typeface="Arimo"/>
                </a:rPr>
                <a:t>01</a:t>
              </a:r>
              <a:endParaRPr b="1" sz="1600">
                <a:solidFill>
                  <a:schemeClr val="lt1"/>
                </a:solidFill>
                <a:latin typeface="Arimo"/>
                <a:ea typeface="Arimo"/>
                <a:cs typeface="Arimo"/>
                <a:sym typeface="Arimo"/>
              </a:endParaRPr>
            </a:p>
            <a:p>
              <a:pPr indent="0" lvl="0" marL="0" rtl="0" algn="l">
                <a:spcBef>
                  <a:spcPts val="0"/>
                </a:spcBef>
                <a:spcAft>
                  <a:spcPts val="0"/>
                </a:spcAft>
                <a:buNone/>
              </a:pPr>
              <a:r>
                <a:rPr b="1" lang="en" sz="1600">
                  <a:solidFill>
                    <a:schemeClr val="lt1"/>
                  </a:solidFill>
                  <a:latin typeface="Arimo"/>
                  <a:ea typeface="Arimo"/>
                  <a:cs typeface="Arimo"/>
                  <a:sym typeface="Arimo"/>
                </a:rPr>
                <a:t>Entity Extraction</a:t>
              </a:r>
              <a:endParaRPr b="1" sz="1600">
                <a:solidFill>
                  <a:schemeClr val="lt1"/>
                </a:solidFill>
                <a:latin typeface="Arimo"/>
                <a:ea typeface="Arimo"/>
                <a:cs typeface="Arimo"/>
                <a:sym typeface="Arimo"/>
              </a:endParaRPr>
            </a:p>
          </p:txBody>
        </p:sp>
      </p:grpSp>
      <p:grpSp>
        <p:nvGrpSpPr>
          <p:cNvPr id="132" name="Google Shape;132;p18"/>
          <p:cNvGrpSpPr/>
          <p:nvPr/>
        </p:nvGrpSpPr>
        <p:grpSpPr>
          <a:xfrm>
            <a:off x="1977125" y="1487713"/>
            <a:ext cx="1585385" cy="2884650"/>
            <a:chOff x="4210183" y="2975425"/>
            <a:chExt cx="3406500" cy="5769300"/>
          </a:xfrm>
        </p:grpSpPr>
        <p:sp>
          <p:nvSpPr>
            <p:cNvPr id="133" name="Google Shape;133;p18"/>
            <p:cNvSpPr/>
            <p:nvPr/>
          </p:nvSpPr>
          <p:spPr>
            <a:xfrm>
              <a:off x="4210183" y="2975425"/>
              <a:ext cx="3406500" cy="5769300"/>
            </a:xfrm>
            <a:prstGeom prst="roundRect">
              <a:avLst>
                <a:gd fmla="val 16667" name="adj"/>
              </a:avLst>
            </a:prstGeom>
            <a:solidFill>
              <a:srgbClr val="024FCC">
                <a:alpha val="60780"/>
              </a:srgbClr>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34" name="Google Shape;134;p18"/>
            <p:cNvSpPr txBox="1"/>
            <p:nvPr/>
          </p:nvSpPr>
          <p:spPr>
            <a:xfrm>
              <a:off x="4437917" y="3193150"/>
              <a:ext cx="2951100" cy="417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solidFill>
                    <a:schemeClr val="lt1"/>
                  </a:solidFill>
                  <a:latin typeface="Arimo"/>
                  <a:ea typeface="Arimo"/>
                  <a:cs typeface="Arimo"/>
                  <a:sym typeface="Arimo"/>
                </a:rPr>
                <a:t>02</a:t>
              </a:r>
              <a:endParaRPr b="1" sz="1600">
                <a:solidFill>
                  <a:schemeClr val="lt1"/>
                </a:solidFill>
                <a:latin typeface="Arimo"/>
                <a:ea typeface="Arimo"/>
                <a:cs typeface="Arimo"/>
                <a:sym typeface="Arimo"/>
              </a:endParaRPr>
            </a:p>
            <a:p>
              <a:pPr indent="0" lvl="0" marL="0" rtl="0" algn="l">
                <a:spcBef>
                  <a:spcPts val="0"/>
                </a:spcBef>
                <a:spcAft>
                  <a:spcPts val="0"/>
                </a:spcAft>
                <a:buNone/>
              </a:pPr>
              <a:r>
                <a:rPr b="1" lang="en" sz="1600">
                  <a:solidFill>
                    <a:schemeClr val="lt1"/>
                  </a:solidFill>
                  <a:latin typeface="Arimo"/>
                  <a:ea typeface="Arimo"/>
                  <a:cs typeface="Arimo"/>
                  <a:sym typeface="Arimo"/>
                </a:rPr>
                <a:t>Unstructured user interface</a:t>
              </a:r>
              <a:endParaRPr b="1" sz="1600">
                <a:solidFill>
                  <a:schemeClr val="lt1"/>
                </a:solidFill>
                <a:latin typeface="Arimo"/>
                <a:ea typeface="Arimo"/>
                <a:cs typeface="Arimo"/>
                <a:sym typeface="Arimo"/>
              </a:endParaRPr>
            </a:p>
          </p:txBody>
        </p:sp>
      </p:grpSp>
      <p:grpSp>
        <p:nvGrpSpPr>
          <p:cNvPr id="135" name="Google Shape;135;p18"/>
          <p:cNvGrpSpPr/>
          <p:nvPr/>
        </p:nvGrpSpPr>
        <p:grpSpPr>
          <a:xfrm>
            <a:off x="3770252" y="1487713"/>
            <a:ext cx="1585385" cy="2884650"/>
            <a:chOff x="8003066" y="2975425"/>
            <a:chExt cx="3406500" cy="5769300"/>
          </a:xfrm>
        </p:grpSpPr>
        <p:sp>
          <p:nvSpPr>
            <p:cNvPr id="136" name="Google Shape;136;p18"/>
            <p:cNvSpPr/>
            <p:nvPr/>
          </p:nvSpPr>
          <p:spPr>
            <a:xfrm>
              <a:off x="8003066" y="2975425"/>
              <a:ext cx="3406500" cy="5769300"/>
            </a:xfrm>
            <a:prstGeom prst="roundRect">
              <a:avLst>
                <a:gd fmla="val 16667" name="adj"/>
              </a:avLst>
            </a:prstGeom>
            <a:solidFill>
              <a:srgbClr val="024FCC">
                <a:alpha val="60780"/>
              </a:srgbClr>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37" name="Google Shape;137;p18"/>
            <p:cNvSpPr txBox="1"/>
            <p:nvPr/>
          </p:nvSpPr>
          <p:spPr>
            <a:xfrm>
              <a:off x="8230797" y="3193150"/>
              <a:ext cx="2951100" cy="417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solidFill>
                    <a:schemeClr val="lt1"/>
                  </a:solidFill>
                  <a:latin typeface="Arimo"/>
                  <a:ea typeface="Arimo"/>
                  <a:cs typeface="Arimo"/>
                  <a:sym typeface="Arimo"/>
                </a:rPr>
                <a:t>03</a:t>
              </a:r>
              <a:endParaRPr b="1" sz="1600">
                <a:solidFill>
                  <a:schemeClr val="lt1"/>
                </a:solidFill>
                <a:latin typeface="Arimo"/>
                <a:ea typeface="Arimo"/>
                <a:cs typeface="Arimo"/>
                <a:sym typeface="Arimo"/>
              </a:endParaRPr>
            </a:p>
            <a:p>
              <a:pPr indent="0" lvl="0" marL="0" rtl="0" algn="l">
                <a:spcBef>
                  <a:spcPts val="0"/>
                </a:spcBef>
                <a:spcAft>
                  <a:spcPts val="0"/>
                </a:spcAft>
                <a:buNone/>
              </a:pPr>
              <a:r>
                <a:rPr b="1" lang="en" sz="1600">
                  <a:solidFill>
                    <a:schemeClr val="lt1"/>
                  </a:solidFill>
                  <a:latin typeface="Arimo"/>
                  <a:ea typeface="Arimo"/>
                  <a:cs typeface="Arimo"/>
                  <a:sym typeface="Arimo"/>
                </a:rPr>
                <a:t>Embeddings</a:t>
              </a:r>
              <a:endParaRPr b="1" sz="1600">
                <a:solidFill>
                  <a:schemeClr val="lt1"/>
                </a:solidFill>
                <a:latin typeface="Arimo"/>
                <a:ea typeface="Arimo"/>
                <a:cs typeface="Arimo"/>
                <a:sym typeface="Arimo"/>
              </a:endParaRPr>
            </a:p>
          </p:txBody>
        </p:sp>
      </p:grpSp>
      <p:grpSp>
        <p:nvGrpSpPr>
          <p:cNvPr id="138" name="Google Shape;138;p18"/>
          <p:cNvGrpSpPr/>
          <p:nvPr/>
        </p:nvGrpSpPr>
        <p:grpSpPr>
          <a:xfrm>
            <a:off x="5563379" y="1487713"/>
            <a:ext cx="1585385" cy="2884650"/>
            <a:chOff x="11795950" y="2975425"/>
            <a:chExt cx="3406500" cy="5769300"/>
          </a:xfrm>
        </p:grpSpPr>
        <p:sp>
          <p:nvSpPr>
            <p:cNvPr id="139" name="Google Shape;139;p18"/>
            <p:cNvSpPr/>
            <p:nvPr/>
          </p:nvSpPr>
          <p:spPr>
            <a:xfrm>
              <a:off x="11795950" y="2975425"/>
              <a:ext cx="3406500" cy="5769300"/>
            </a:xfrm>
            <a:prstGeom prst="roundRect">
              <a:avLst>
                <a:gd fmla="val 16667" name="adj"/>
              </a:avLst>
            </a:prstGeom>
            <a:solidFill>
              <a:srgbClr val="024FCC">
                <a:alpha val="60780"/>
              </a:srgbClr>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40" name="Google Shape;140;p18"/>
            <p:cNvSpPr txBox="1"/>
            <p:nvPr/>
          </p:nvSpPr>
          <p:spPr>
            <a:xfrm>
              <a:off x="12023667" y="3193150"/>
              <a:ext cx="2951100" cy="417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solidFill>
                    <a:schemeClr val="lt1"/>
                  </a:solidFill>
                  <a:latin typeface="Arimo"/>
                  <a:ea typeface="Arimo"/>
                  <a:cs typeface="Arimo"/>
                  <a:sym typeface="Arimo"/>
                </a:rPr>
                <a:t>04</a:t>
              </a:r>
              <a:endParaRPr b="1" sz="1600">
                <a:solidFill>
                  <a:schemeClr val="lt1"/>
                </a:solidFill>
                <a:latin typeface="Arimo"/>
                <a:ea typeface="Arimo"/>
                <a:cs typeface="Arimo"/>
                <a:sym typeface="Arimo"/>
              </a:endParaRPr>
            </a:p>
            <a:p>
              <a:pPr indent="0" lvl="0" marL="0" rtl="0" algn="l">
                <a:spcBef>
                  <a:spcPts val="0"/>
                </a:spcBef>
                <a:spcAft>
                  <a:spcPts val="0"/>
                </a:spcAft>
                <a:buNone/>
              </a:pPr>
              <a:r>
                <a:rPr b="1" lang="en" sz="1600">
                  <a:solidFill>
                    <a:schemeClr val="lt1"/>
                  </a:solidFill>
                  <a:latin typeface="Arimo"/>
                  <a:ea typeface="Arimo"/>
                  <a:cs typeface="Arimo"/>
                  <a:sym typeface="Arimo"/>
                </a:rPr>
                <a:t>t-SNE visualization</a:t>
              </a:r>
              <a:endParaRPr b="1" sz="1600">
                <a:solidFill>
                  <a:schemeClr val="lt1"/>
                </a:solidFill>
                <a:latin typeface="Arimo"/>
                <a:ea typeface="Arimo"/>
                <a:cs typeface="Arimo"/>
                <a:sym typeface="Arimo"/>
              </a:endParaRPr>
            </a:p>
          </p:txBody>
        </p:sp>
      </p:grpSp>
      <p:grpSp>
        <p:nvGrpSpPr>
          <p:cNvPr id="141" name="Google Shape;141;p18"/>
          <p:cNvGrpSpPr/>
          <p:nvPr/>
        </p:nvGrpSpPr>
        <p:grpSpPr>
          <a:xfrm>
            <a:off x="7356506" y="1487713"/>
            <a:ext cx="1585385" cy="2884650"/>
            <a:chOff x="14706075" y="2975425"/>
            <a:chExt cx="3406500" cy="5769300"/>
          </a:xfrm>
        </p:grpSpPr>
        <p:sp>
          <p:nvSpPr>
            <p:cNvPr id="142" name="Google Shape;142;p18"/>
            <p:cNvSpPr/>
            <p:nvPr/>
          </p:nvSpPr>
          <p:spPr>
            <a:xfrm>
              <a:off x="14706075" y="2975425"/>
              <a:ext cx="3406500" cy="5769300"/>
            </a:xfrm>
            <a:prstGeom prst="roundRect">
              <a:avLst>
                <a:gd fmla="val 16667" name="adj"/>
              </a:avLst>
            </a:prstGeom>
            <a:solidFill>
              <a:srgbClr val="024FCC">
                <a:alpha val="60780"/>
              </a:srgbClr>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43" name="Google Shape;143;p18"/>
            <p:cNvSpPr txBox="1"/>
            <p:nvPr/>
          </p:nvSpPr>
          <p:spPr>
            <a:xfrm>
              <a:off x="14933792" y="3193150"/>
              <a:ext cx="2951100" cy="417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solidFill>
                    <a:schemeClr val="lt1"/>
                  </a:solidFill>
                  <a:latin typeface="Arimo"/>
                  <a:ea typeface="Arimo"/>
                  <a:cs typeface="Arimo"/>
                  <a:sym typeface="Arimo"/>
                </a:rPr>
                <a:t>05</a:t>
              </a:r>
              <a:endParaRPr b="1" sz="1600">
                <a:solidFill>
                  <a:schemeClr val="lt1"/>
                </a:solidFill>
                <a:latin typeface="Arimo"/>
                <a:ea typeface="Arimo"/>
                <a:cs typeface="Arimo"/>
                <a:sym typeface="Arimo"/>
              </a:endParaRPr>
            </a:p>
            <a:p>
              <a:pPr indent="0" lvl="0" marL="0" rtl="0" algn="l">
                <a:spcBef>
                  <a:spcPts val="0"/>
                </a:spcBef>
                <a:spcAft>
                  <a:spcPts val="0"/>
                </a:spcAft>
                <a:buNone/>
              </a:pPr>
              <a:r>
                <a:rPr b="1" lang="en" sz="1600">
                  <a:solidFill>
                    <a:schemeClr val="lt1"/>
                  </a:solidFill>
                  <a:latin typeface="Arimo"/>
                  <a:ea typeface="Arimo"/>
                  <a:cs typeface="Arimo"/>
                  <a:sym typeface="Arimo"/>
                </a:rPr>
                <a:t>Scale t-SNE</a:t>
              </a:r>
              <a:endParaRPr b="1" sz="1600">
                <a:solidFill>
                  <a:schemeClr val="lt1"/>
                </a:solidFill>
                <a:latin typeface="Arimo"/>
                <a:ea typeface="Arimo"/>
                <a:cs typeface="Arimo"/>
                <a:sym typeface="Arimo"/>
              </a:endParaRPr>
            </a:p>
          </p:txBody>
        </p:sp>
      </p:grpSp>
      <p:sp>
        <p:nvSpPr>
          <p:cNvPr id="144" name="Google Shape;144;p18"/>
          <p:cNvSpPr txBox="1"/>
          <p:nvPr/>
        </p:nvSpPr>
        <p:spPr>
          <a:xfrm>
            <a:off x="235863" y="2721425"/>
            <a:ext cx="1460700" cy="1460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000">
                <a:solidFill>
                  <a:schemeClr val="lt1"/>
                </a:solidFill>
                <a:latin typeface="Arimo"/>
                <a:ea typeface="Arimo"/>
                <a:cs typeface="Arimo"/>
                <a:sym typeface="Arimo"/>
              </a:rPr>
              <a:t>Using the Unstructured library and Metamap and it’s API, we were able to recognize biomedical terms from all sorts of types of documents from Pfizer’s data lakes. </a:t>
            </a:r>
            <a:endParaRPr sz="1000">
              <a:solidFill>
                <a:schemeClr val="lt1"/>
              </a:solidFill>
              <a:latin typeface="Arimo"/>
              <a:ea typeface="Arimo"/>
              <a:cs typeface="Arimo"/>
              <a:sym typeface="Arimo"/>
            </a:endParaRPr>
          </a:p>
        </p:txBody>
      </p:sp>
      <p:sp>
        <p:nvSpPr>
          <p:cNvPr id="145" name="Google Shape;145;p18"/>
          <p:cNvSpPr txBox="1"/>
          <p:nvPr/>
        </p:nvSpPr>
        <p:spPr>
          <a:xfrm>
            <a:off x="2039544" y="2721425"/>
            <a:ext cx="1460700" cy="1460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000">
                <a:solidFill>
                  <a:schemeClr val="lt1"/>
                </a:solidFill>
                <a:latin typeface="Arimo"/>
                <a:ea typeface="Arimo"/>
                <a:cs typeface="Arimo"/>
                <a:sym typeface="Arimo"/>
              </a:rPr>
              <a:t>Using Streamlit, we are in the process of creating a user interface where users can upload any document and easily convert it to text while extracting various entities.</a:t>
            </a:r>
            <a:endParaRPr sz="1000">
              <a:solidFill>
                <a:schemeClr val="lt1"/>
              </a:solidFill>
              <a:latin typeface="Arimo"/>
              <a:ea typeface="Arimo"/>
              <a:cs typeface="Arimo"/>
              <a:sym typeface="Arimo"/>
            </a:endParaRPr>
          </a:p>
        </p:txBody>
      </p:sp>
      <p:sp>
        <p:nvSpPr>
          <p:cNvPr id="146" name="Google Shape;146;p18"/>
          <p:cNvSpPr txBox="1"/>
          <p:nvPr/>
        </p:nvSpPr>
        <p:spPr>
          <a:xfrm>
            <a:off x="3832663" y="2721425"/>
            <a:ext cx="1460700" cy="1460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000">
                <a:solidFill>
                  <a:schemeClr val="lt1"/>
                </a:solidFill>
                <a:latin typeface="Arimo"/>
                <a:ea typeface="Arimo"/>
                <a:cs typeface="Arimo"/>
                <a:sym typeface="Arimo"/>
              </a:rPr>
              <a:t>With pubmedBERT, we embedded the text from the Unstructured code into vectors, to later use for the t-SNE visualizations.</a:t>
            </a:r>
            <a:endParaRPr sz="1000">
              <a:solidFill>
                <a:schemeClr val="lt1"/>
              </a:solidFill>
              <a:latin typeface="Arimo"/>
              <a:ea typeface="Arimo"/>
              <a:cs typeface="Arimo"/>
              <a:sym typeface="Arimo"/>
            </a:endParaRPr>
          </a:p>
        </p:txBody>
      </p:sp>
      <p:sp>
        <p:nvSpPr>
          <p:cNvPr id="147" name="Google Shape;147;p18"/>
          <p:cNvSpPr txBox="1"/>
          <p:nvPr/>
        </p:nvSpPr>
        <p:spPr>
          <a:xfrm>
            <a:off x="5625794" y="2721425"/>
            <a:ext cx="1460700" cy="1460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000">
                <a:solidFill>
                  <a:schemeClr val="lt1"/>
                </a:solidFill>
                <a:latin typeface="Arimo"/>
                <a:ea typeface="Arimo"/>
                <a:cs typeface="Arimo"/>
                <a:sym typeface="Arimo"/>
              </a:rPr>
              <a:t>Using t-SNE, we were able to visualize documents based on the extracted key word in a 2D manner.</a:t>
            </a:r>
            <a:endParaRPr sz="1000">
              <a:solidFill>
                <a:schemeClr val="lt1"/>
              </a:solidFill>
              <a:latin typeface="Arimo"/>
              <a:ea typeface="Arimo"/>
              <a:cs typeface="Arimo"/>
              <a:sym typeface="Arimo"/>
            </a:endParaRPr>
          </a:p>
        </p:txBody>
      </p:sp>
      <p:sp>
        <p:nvSpPr>
          <p:cNvPr id="148" name="Google Shape;148;p18"/>
          <p:cNvSpPr txBox="1"/>
          <p:nvPr/>
        </p:nvSpPr>
        <p:spPr>
          <a:xfrm>
            <a:off x="7429469" y="2721425"/>
            <a:ext cx="1460700" cy="1460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000">
                <a:solidFill>
                  <a:schemeClr val="lt1"/>
                </a:solidFill>
                <a:latin typeface="Arimo"/>
                <a:ea typeface="Arimo"/>
                <a:cs typeface="Arimo"/>
                <a:sym typeface="Arimo"/>
              </a:rPr>
              <a:t>We are in the process of scaling our t-SNE visualizations using Pfizer and Seagen’s internal documents for relationship and trend analysis purposes.</a:t>
            </a:r>
            <a:endParaRPr sz="1000">
              <a:solidFill>
                <a:schemeClr val="lt1"/>
              </a:solidFill>
              <a:latin typeface="Arimo"/>
              <a:ea typeface="Arimo"/>
              <a:cs typeface="Arimo"/>
              <a:sym typeface="Arimo"/>
            </a:endParaRPr>
          </a:p>
        </p:txBody>
      </p:sp>
      <p:sp>
        <p:nvSpPr>
          <p:cNvPr id="149" name="Google Shape;149;p18"/>
          <p:cNvSpPr txBox="1"/>
          <p:nvPr/>
        </p:nvSpPr>
        <p:spPr>
          <a:xfrm>
            <a:off x="2003056" y="4073075"/>
            <a:ext cx="1460700" cy="248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800">
                <a:solidFill>
                  <a:srgbClr val="FF0000"/>
                </a:solidFill>
                <a:latin typeface="Arimo"/>
                <a:ea typeface="Arimo"/>
                <a:cs typeface="Arimo"/>
                <a:sym typeface="Arimo"/>
              </a:rPr>
              <a:t>Currently working on this</a:t>
            </a:r>
            <a:endParaRPr sz="800">
              <a:solidFill>
                <a:srgbClr val="FF0000"/>
              </a:solidFill>
              <a:latin typeface="Arimo"/>
              <a:ea typeface="Arimo"/>
              <a:cs typeface="Arimo"/>
              <a:sym typeface="Arimo"/>
            </a:endParaRPr>
          </a:p>
        </p:txBody>
      </p:sp>
      <p:sp>
        <p:nvSpPr>
          <p:cNvPr id="150" name="Google Shape;150;p18"/>
          <p:cNvSpPr txBox="1"/>
          <p:nvPr/>
        </p:nvSpPr>
        <p:spPr>
          <a:xfrm>
            <a:off x="7418919" y="4073075"/>
            <a:ext cx="1460700" cy="2484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 sz="800">
                <a:solidFill>
                  <a:srgbClr val="FF0000"/>
                </a:solidFill>
                <a:latin typeface="Arimo"/>
                <a:ea typeface="Arimo"/>
                <a:cs typeface="Arimo"/>
                <a:sym typeface="Arimo"/>
              </a:rPr>
              <a:t>Currently working on this</a:t>
            </a:r>
            <a:endParaRPr sz="800">
              <a:solidFill>
                <a:srgbClr val="FF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040"/>
        </a:solidFill>
      </p:bgPr>
    </p:bg>
    <p:spTree>
      <p:nvGrpSpPr>
        <p:cNvPr id="154" name="Shape 154"/>
        <p:cNvGrpSpPr/>
        <p:nvPr/>
      </p:nvGrpSpPr>
      <p:grpSpPr>
        <a:xfrm>
          <a:off x="0" y="0"/>
          <a:ext cx="0" cy="0"/>
          <a:chOff x="0" y="0"/>
          <a:chExt cx="0" cy="0"/>
        </a:xfrm>
      </p:grpSpPr>
      <p:sp>
        <p:nvSpPr>
          <p:cNvPr id="155" name="Google Shape;155;p19"/>
          <p:cNvSpPr txBox="1"/>
          <p:nvPr/>
        </p:nvSpPr>
        <p:spPr>
          <a:xfrm>
            <a:off x="4083813" y="357672"/>
            <a:ext cx="4668900" cy="12192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1" lang="en" sz="4000">
                <a:solidFill>
                  <a:srgbClr val="FFFFFF"/>
                </a:solidFill>
                <a:latin typeface="Arsenal"/>
                <a:ea typeface="Arsenal"/>
                <a:cs typeface="Arsenal"/>
                <a:sym typeface="Arsenal"/>
              </a:rPr>
              <a:t>MORE ON UNSTRUCTURED + UI</a:t>
            </a:r>
            <a:endParaRPr sz="700"/>
          </a:p>
        </p:txBody>
      </p:sp>
      <p:grpSp>
        <p:nvGrpSpPr>
          <p:cNvPr id="156" name="Google Shape;156;p19"/>
          <p:cNvGrpSpPr/>
          <p:nvPr/>
        </p:nvGrpSpPr>
        <p:grpSpPr>
          <a:xfrm rot="5400000">
            <a:off x="-2494777" y="1655673"/>
            <a:ext cx="9144300" cy="4154680"/>
            <a:chOff x="0" y="-104775"/>
            <a:chExt cx="4816592" cy="1317900"/>
          </a:xfrm>
        </p:grpSpPr>
        <p:sp>
          <p:nvSpPr>
            <p:cNvPr id="157" name="Google Shape;157;p19"/>
            <p:cNvSpPr/>
            <p:nvPr/>
          </p:nvSpPr>
          <p:spPr>
            <a:xfrm>
              <a:off x="0" y="0"/>
              <a:ext cx="4816592" cy="1213113"/>
            </a:xfrm>
            <a:custGeom>
              <a:rect b="b" l="l" r="r" t="t"/>
              <a:pathLst>
                <a:path extrusionOk="0" h="1213113" w="4816592">
                  <a:moveTo>
                    <a:pt x="0" y="0"/>
                  </a:moveTo>
                  <a:lnTo>
                    <a:pt x="4816592" y="0"/>
                  </a:lnTo>
                  <a:lnTo>
                    <a:pt x="4816592" y="1213113"/>
                  </a:lnTo>
                  <a:lnTo>
                    <a:pt x="0" y="1213113"/>
                  </a:lnTo>
                  <a:close/>
                </a:path>
              </a:pathLst>
            </a:custGeom>
            <a:solidFill>
              <a:srgbClr val="024FCC"/>
            </a:solidFill>
            <a:ln>
              <a:noFill/>
            </a:ln>
          </p:spPr>
        </p:sp>
        <p:sp>
          <p:nvSpPr>
            <p:cNvPr id="158" name="Google Shape;158;p19"/>
            <p:cNvSpPr txBox="1"/>
            <p:nvPr/>
          </p:nvSpPr>
          <p:spPr>
            <a:xfrm>
              <a:off x="0" y="-104775"/>
              <a:ext cx="4816500" cy="1317900"/>
            </a:xfrm>
            <a:prstGeom prst="rect">
              <a:avLst/>
            </a:prstGeom>
            <a:noFill/>
            <a:ln>
              <a:noFill/>
            </a:ln>
          </p:spPr>
          <p:txBody>
            <a:bodyPr anchorCtr="0" anchor="ctr" bIns="25400" lIns="25400" spcFirstLastPara="1" rIns="25400" wrap="square" tIns="25400">
              <a:noAutofit/>
            </a:bodyPr>
            <a:lstStyle/>
            <a:p>
              <a:pPr indent="0" lvl="0" marL="0" marR="0" rtl="0" algn="ctr">
                <a:lnSpc>
                  <a:spcPct val="18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9" name="Google Shape;159;p19"/>
          <p:cNvSpPr txBox="1"/>
          <p:nvPr/>
        </p:nvSpPr>
        <p:spPr>
          <a:xfrm>
            <a:off x="4154713" y="1759863"/>
            <a:ext cx="3293100" cy="2694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a:solidFill>
                  <a:schemeClr val="lt1"/>
                </a:solidFill>
                <a:latin typeface="Calibri"/>
                <a:ea typeface="Calibri"/>
                <a:cs typeface="Calibri"/>
                <a:sym typeface="Calibri"/>
              </a:rPr>
              <a:t>	•	PDF (w/ images and tables etc.)</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TXT</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DOCX</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DOC</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CSV</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TSV</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XLSX</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XML</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PPTX</a:t>
            </a:r>
            <a:endParaRPr>
              <a:solidFill>
                <a:schemeClr val="lt1"/>
              </a:solidFill>
              <a:latin typeface="Calibri"/>
              <a:ea typeface="Calibri"/>
              <a:cs typeface="Calibri"/>
              <a:sym typeface="Calibri"/>
            </a:endParaRPr>
          </a:p>
          <a:p>
            <a:pPr indent="457200" lvl="0" marL="0" rtl="0" algn="l">
              <a:spcBef>
                <a:spcPts val="0"/>
              </a:spcBef>
              <a:spcAft>
                <a:spcPts val="0"/>
              </a:spcAft>
              <a:buNone/>
            </a:pPr>
            <a:r>
              <a:rPr lang="en">
                <a:solidFill>
                  <a:schemeClr val="lt1"/>
                </a:solidFill>
                <a:latin typeface="Calibri"/>
                <a:ea typeface="Calibri"/>
                <a:cs typeface="Calibri"/>
                <a:sym typeface="Calibri"/>
              </a:rPr>
              <a:t>•	PPT</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EPUB</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HTML</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sp>
        <p:nvSpPr>
          <p:cNvPr id="160" name="Google Shape;160;p19"/>
          <p:cNvSpPr txBox="1"/>
          <p:nvPr/>
        </p:nvSpPr>
        <p:spPr>
          <a:xfrm>
            <a:off x="6818088" y="1879713"/>
            <a:ext cx="1500000" cy="2678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JPG</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JPEG</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JSON</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HEIC</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PNG</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MSG</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ODT</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TIFF</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MD</a:t>
            </a:r>
            <a:endParaRPr>
              <a:solidFill>
                <a:schemeClr val="lt1"/>
              </a:solidFill>
              <a:latin typeface="Calibri"/>
              <a:ea typeface="Calibri"/>
              <a:cs typeface="Calibri"/>
              <a:sym typeface="Calibri"/>
            </a:endParaRPr>
          </a:p>
          <a:p>
            <a:pPr indent="0" lvl="0" marL="0" rtl="0" algn="l">
              <a:spcBef>
                <a:spcPts val="0"/>
              </a:spcBef>
              <a:spcAft>
                <a:spcPts val="0"/>
              </a:spcAft>
              <a:buNone/>
            </a:pPr>
            <a:r>
              <a:rPr lang="en">
                <a:solidFill>
                  <a:schemeClr val="lt1"/>
                </a:solidFill>
                <a:latin typeface="Calibri"/>
                <a:ea typeface="Calibri"/>
                <a:cs typeface="Calibri"/>
                <a:sym typeface="Calibri"/>
              </a:rPr>
              <a:t>	•	TXT</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pic>
        <p:nvPicPr>
          <p:cNvPr id="161" name="Google Shape;161;p19"/>
          <p:cNvPicPr preferRelativeResize="0"/>
          <p:nvPr/>
        </p:nvPicPr>
        <p:blipFill rotWithShape="1">
          <a:blip r:embed="rId3">
            <a:alphaModFix/>
          </a:blip>
          <a:srcRect b="0" l="16079" r="15352" t="3390"/>
          <a:stretch/>
        </p:blipFill>
        <p:spPr>
          <a:xfrm>
            <a:off x="145150" y="1260944"/>
            <a:ext cx="3551865" cy="2621613"/>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2040"/>
        </a:solidFill>
      </p:bgPr>
    </p:bg>
    <p:spTree>
      <p:nvGrpSpPr>
        <p:cNvPr id="165" name="Shape 165"/>
        <p:cNvGrpSpPr/>
        <p:nvPr/>
      </p:nvGrpSpPr>
      <p:grpSpPr>
        <a:xfrm>
          <a:off x="0" y="0"/>
          <a:ext cx="0" cy="0"/>
          <a:chOff x="0" y="0"/>
          <a:chExt cx="0" cy="0"/>
        </a:xfrm>
      </p:grpSpPr>
      <p:sp>
        <p:nvSpPr>
          <p:cNvPr id="166" name="Google Shape;166;p20"/>
          <p:cNvSpPr txBox="1"/>
          <p:nvPr/>
        </p:nvSpPr>
        <p:spPr>
          <a:xfrm>
            <a:off x="515700" y="1923813"/>
            <a:ext cx="8112600" cy="7620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i="0" lang="en" sz="5000" u="none" cap="none" strike="noStrike">
                <a:solidFill>
                  <a:srgbClr val="FFFFFF"/>
                </a:solidFill>
                <a:latin typeface="Arsenal"/>
                <a:ea typeface="Arsenal"/>
                <a:cs typeface="Arsenal"/>
                <a:sym typeface="Arsenal"/>
              </a:rPr>
              <a:t>THANK YOU + Q</a:t>
            </a:r>
            <a:r>
              <a:rPr b="1" lang="en" sz="5000">
                <a:solidFill>
                  <a:srgbClr val="FFFFFF"/>
                </a:solidFill>
                <a:latin typeface="Arsenal"/>
                <a:ea typeface="Arsenal"/>
                <a:cs typeface="Arsenal"/>
                <a:sym typeface="Arsenal"/>
              </a:rPr>
              <a:t>UESTIONS?</a:t>
            </a:r>
            <a:r>
              <a:rPr b="1" i="0" lang="en" sz="5000" u="none" cap="none" strike="noStrike">
                <a:solidFill>
                  <a:srgbClr val="FFFFFF"/>
                </a:solidFill>
                <a:latin typeface="Arsenal"/>
                <a:ea typeface="Arsenal"/>
                <a:cs typeface="Arsenal"/>
                <a:sym typeface="Arsenal"/>
              </a:rPr>
              <a:t> </a:t>
            </a:r>
            <a:endParaRPr sz="5000"/>
          </a:p>
        </p:txBody>
      </p:sp>
      <p:sp>
        <p:nvSpPr>
          <p:cNvPr id="167" name="Google Shape;167;p20"/>
          <p:cNvSpPr txBox="1"/>
          <p:nvPr/>
        </p:nvSpPr>
        <p:spPr>
          <a:xfrm>
            <a:off x="515700" y="3941313"/>
            <a:ext cx="8112600" cy="7620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1" lang="en" sz="2500">
                <a:solidFill>
                  <a:srgbClr val="FFFFFF"/>
                </a:solidFill>
                <a:latin typeface="Arsenal"/>
                <a:ea typeface="Arsenal"/>
                <a:cs typeface="Arsenal"/>
                <a:sym typeface="Arsenal"/>
              </a:rPr>
              <a:t>A special thanks to Franklin Fuchs and Syed Hoque and the Digital team! </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